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1" r:id="rId3"/>
    <p:sldId id="268" r:id="rId4"/>
    <p:sldId id="272" r:id="rId5"/>
    <p:sldId id="263" r:id="rId6"/>
    <p:sldId id="273" r:id="rId7"/>
    <p:sldId id="274" r:id="rId8"/>
    <p:sldId id="275" r:id="rId9"/>
    <p:sldId id="276" r:id="rId10"/>
    <p:sldId id="277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1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C9074-2A1C-4E3F-B650-5CF85AE5E86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55A16-A36B-4CA4-B68B-ACBBBA4036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394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94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04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621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87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5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Kids will just know that 4 + 6 is 10. they wont know to work backwards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448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81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3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4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31C3-5F8F-4E12-8B81-DA92ED6A2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49EA7-6791-47E1-A56B-C4773179E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8FBE2-E4FD-4064-9CB7-E6CC4945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4D330-2796-4B03-B6DF-08ADD65D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88F9B-1C25-4B08-9781-479E6C7E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233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1D7-6735-45B1-807E-4DF9610B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587B6-477C-49D2-9FF6-88ED0BFCE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88941-635C-4042-B94F-59566E48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E619B-BC1E-4C67-A2B9-1B09C286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21ACF-49C2-4B03-B0E7-8274349A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650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F4BB8-11D4-471A-BC5D-BDB6B50BA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DF0A3-BFC5-4F91-BEC4-0F0B336DC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17FD7-3D7C-40BB-B186-CE66A0CB4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2C9C-B800-4280-A995-588DAFF3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85157-EFFC-4627-A02E-19307A39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2376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45467" y="167601"/>
            <a:ext cx="11701140" cy="6522841"/>
          </a:xfrm>
          <a:custGeom>
            <a:avLst/>
            <a:gdLst/>
            <a:ahLst/>
            <a:cxnLst/>
            <a:rect l="0" t="0" r="0" b="0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519333" y="2655767"/>
            <a:ext cx="515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64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64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64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64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64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64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64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64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64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828467" y="4418134"/>
            <a:ext cx="2378392" cy="227165"/>
          </a:xfrm>
          <a:custGeom>
            <a:avLst/>
            <a:gdLst/>
            <a:ahLst/>
            <a:cxnLst/>
            <a:rect l="0" t="0" r="0" b="0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72690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156267" y="153633"/>
            <a:ext cx="11879411" cy="6550699"/>
          </a:xfrm>
          <a:custGeom>
            <a:avLst/>
            <a:gdLst/>
            <a:ahLst/>
            <a:cxnLst/>
            <a:rect l="0" t="0" r="0" b="0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187067" y="274633"/>
            <a:ext cx="98180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1187067" y="1600200"/>
            <a:ext cx="4480800" cy="4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524283" y="1600200"/>
            <a:ext cx="4480800" cy="4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667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0" y="6028333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4660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bg>
      <p:bgPr>
        <a:solidFill>
          <a:srgbClr val="C3CE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0" y="6028333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5" name="Shape 55"/>
          <p:cNvSpPr/>
          <p:nvPr/>
        </p:nvSpPr>
        <p:spPr>
          <a:xfrm>
            <a:off x="279301" y="178834"/>
            <a:ext cx="11633236" cy="6500244"/>
          </a:xfrm>
          <a:custGeom>
            <a:avLst/>
            <a:gdLst/>
            <a:ahLst/>
            <a:cxnLst/>
            <a:rect l="0" t="0" r="0" b="0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53174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87067" y="274633"/>
            <a:ext cx="98180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187067" y="1600199"/>
            <a:ext cx="9818000" cy="40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0" y="6028333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" name="Shape 28"/>
          <p:cNvSpPr/>
          <p:nvPr/>
        </p:nvSpPr>
        <p:spPr>
          <a:xfrm>
            <a:off x="209801" y="167601"/>
            <a:ext cx="11772247" cy="6522868"/>
          </a:xfrm>
          <a:custGeom>
            <a:avLst/>
            <a:gdLst/>
            <a:ahLst/>
            <a:cxnLst/>
            <a:rect l="0" t="0" r="0" b="0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70298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39201" y="209501"/>
            <a:ext cx="11913495" cy="6438943"/>
          </a:xfrm>
          <a:custGeom>
            <a:avLst/>
            <a:gdLst/>
            <a:ahLst/>
            <a:cxnLst/>
            <a:rect l="0" t="0" r="0" b="0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87067" y="274633"/>
            <a:ext cx="98180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1367" y="1600200"/>
            <a:ext cx="3192000" cy="436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457125" y="1600200"/>
            <a:ext cx="3192000" cy="436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7812883" y="1600200"/>
            <a:ext cx="3192000" cy="436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2133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0" y="6028333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49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B381-E9C2-4C7F-A7DC-A836C391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C57C-63AE-48F3-B899-4A3555042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2ACD1-3333-42FE-A8E7-D9F68780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12A17-8745-4A93-8661-FC5967DC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900F-D8FE-4923-A892-7FC66DE9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879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78AF-FF0F-41E2-9C6F-E7B1549D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31223-96B5-4C9F-9084-D993F07D2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7E1F3-CBB3-48B2-8979-BEA2BE854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FCAF6-82FB-40FA-8768-27948216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CF76-E3CA-4387-AC2A-368F57A1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82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CDA0-69BD-439B-B9A8-87B3C518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01816-EB88-4ACC-80A0-D97F97785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D97F8-2E57-40E7-896A-489C34823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246E-3214-447F-8A71-CC143527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E0149-18DD-4BA1-9B87-93FB79C7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261AB-8E98-45E9-9705-2529E2B6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862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BD76-2E4D-4FB7-9E5B-51D05CBB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D14AE-FD0F-4B7C-8396-F4F8154A4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CC6D2-7AFD-4663-A5D4-57E1CBFCE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ABBFB-6567-48C9-95E5-EC00D0575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0F5A6-12B2-48EB-B561-DBD1E0D4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03951-3D5C-45F0-931B-089771F9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2C1DD-1DAA-4C10-8BE8-21680043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0AFD2-FB9C-4972-9F15-44B0F6E8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82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9DE9-731F-4467-BB2B-5BA99D70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69A2E-9D4E-42AA-9D6E-6CD7EFB6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E1C0A-6104-4695-A2D2-7B986980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405C5-76A9-4C32-93CD-48D9826D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417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A5FC7-ED90-4CE4-ABD6-06B1AF64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0A885-5423-4F28-9AD5-F2F50A23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5DEE8-A24E-42FA-B03D-915E1AB1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871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BD07-15B8-41DB-8784-0956636D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5E1CF-1EFA-4006-BE78-0C01F7A7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23543-8D84-4DDA-9B79-B0BDC47EE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40660-E69B-462C-A64D-316EE7DD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0F557-7EE6-4CE2-BEBE-7F957EFC8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FBC3C-01F3-4C35-8009-2FB327F7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53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870-4B62-4F60-9504-D3614EB8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783BA-52A1-4FC9-B289-730B7D0F47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4A2F3-3F81-4110-8A8A-1D0260A75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DCA37-DFEA-460C-8253-F6378C92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66B3E-CADA-49DB-AC3D-FFC02FC5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90962-95A0-47B5-9F92-BBC8A816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137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16179-5CE6-41C5-AF70-1AD7637F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F3FFF-F0BA-45C7-BD78-C4F6EF492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A9763-AD08-484E-BD87-5B447DA2D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181FC-CE7E-43B0-9C09-97A3BF1C91CF}" type="datetimeFigureOut">
              <a:rPr lang="en-AU" smtClean="0"/>
              <a:t>28/10/2018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79584-3E16-450F-A427-C1052A163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59DC1-7A8E-4B1B-A3B5-4F5590983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954C0-B42E-4EEA-9C14-33FE428501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452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09479C3C-AF8C-4A50-A6F0-55839E4E8631}"/>
              </a:ext>
            </a:extLst>
          </p:cNvPr>
          <p:cNvSpPr txBox="1">
            <a:spLocks/>
          </p:cNvSpPr>
          <p:nvPr/>
        </p:nvSpPr>
        <p:spPr>
          <a:xfrm>
            <a:off x="1372829" y="4999471"/>
            <a:ext cx="9446339" cy="1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err="1">
                <a:solidFill>
                  <a:srgbClr val="7C7F91"/>
                </a:solidFill>
                <a:latin typeface="Fragment Core" panose="02000504040000020003" pitchFamily="50" charset="0"/>
              </a:rPr>
              <a:t>Mrs</a:t>
            </a:r>
            <a:r>
              <a:rPr lang="en-US" sz="3200" b="1" dirty="0">
                <a:solidFill>
                  <a:srgbClr val="7C7F91"/>
                </a:solidFill>
                <a:latin typeface="Fragment Core" panose="02000504040000020003" pitchFamily="50" charset="0"/>
              </a:rPr>
              <a:t> Stretch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7C7F91"/>
                </a:solidFill>
                <a:latin typeface="Fragment Core" panose="02000504040000020003" pitchFamily="50" charset="0"/>
              </a:rPr>
              <a:t>Year 7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974FB2-4C54-4F1D-BF60-8FCAFB375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830" y="1166191"/>
            <a:ext cx="9446339" cy="1539172"/>
          </a:xfrm>
        </p:spPr>
        <p:txBody>
          <a:bodyPr/>
          <a:lstStyle/>
          <a:p>
            <a:r>
              <a:rPr lang="en-AU" b="1" dirty="0">
                <a:latin typeface="Fragment Core" panose="02000504040000020003" pitchFamily="50" charset="0"/>
              </a:rPr>
              <a:t>Linear Equations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BEFB67-184A-4E59-8133-49BC35926EE6}"/>
              </a:ext>
            </a:extLst>
          </p:cNvPr>
          <p:cNvSpPr txBox="1">
            <a:spLocks/>
          </p:cNvSpPr>
          <p:nvPr/>
        </p:nvSpPr>
        <p:spPr>
          <a:xfrm>
            <a:off x="1372829" y="3181487"/>
            <a:ext cx="9446339" cy="1119144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7C7F91"/>
                </a:solidFill>
                <a:latin typeface="Fragment Core" panose="02000504040000020003" pitchFamily="50" charset="0"/>
              </a:rPr>
              <a:t>Topic: Introduction to Solving Equations 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7C7F91"/>
                </a:solidFill>
                <a:latin typeface="Fragment Core" panose="02000504040000020003" pitchFamily="50" charset="0"/>
              </a:rPr>
              <a:t>EQ: How do we solve linear equations? </a:t>
            </a:r>
          </a:p>
        </p:txBody>
      </p:sp>
    </p:spTree>
    <p:extLst>
      <p:ext uri="{BB962C8B-B14F-4D97-AF65-F5344CB8AC3E}">
        <p14:creationId xmlns:p14="http://schemas.microsoft.com/office/powerpoint/2010/main" val="63754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1589" y="791805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88" y="-46627"/>
            <a:ext cx="575914" cy="83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24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944119" y="1298662"/>
            <a:ext cx="0" cy="5559338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7502" y="69868"/>
            <a:ext cx="748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AU" sz="4000" b="1" dirty="0">
                <a:solidFill>
                  <a:srgbClr val="FF5050"/>
                </a:solidFill>
                <a:latin typeface="Fragment Core" panose="02000504040000020003" pitchFamily="50" charset="0"/>
              </a:rPr>
              <a:t>Introduction to Solving Equations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54962" y="137990"/>
            <a:ext cx="926857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Date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1596572"/>
            <a:ext cx="2002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3200" b="1" dirty="0">
                <a:solidFill>
                  <a:prstClr val="black"/>
                </a:solidFill>
                <a:latin typeface="Fragment Core" panose="02000504040000020003" pitchFamily="50" charset="0"/>
              </a:rPr>
              <a:t>How do we build equations?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1345" y="777754"/>
            <a:ext cx="106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EQ – </a:t>
            </a:r>
            <a:r>
              <a:rPr lang="en-US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How do we solve linear equations? </a:t>
            </a:r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753F7B-0DF6-4B46-B9CC-2218E2961FD5}"/>
              </a:ext>
            </a:extLst>
          </p:cNvPr>
          <p:cNvCxnSpPr>
            <a:cxnSpLocks/>
          </p:cNvCxnSpPr>
          <p:nvPr/>
        </p:nvCxnSpPr>
        <p:spPr>
          <a:xfrm>
            <a:off x="1589" y="1298662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FF4BB5-7B09-4360-B8F9-B612CFC0A4BD}"/>
                  </a:ext>
                </a:extLst>
              </p:cNvPr>
              <p:cNvSpPr txBox="1"/>
              <p:nvPr/>
            </p:nvSpPr>
            <p:spPr>
              <a:xfrm>
                <a:off x="2054178" y="1531806"/>
                <a:ext cx="983302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AU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+5)</m:t>
                      </m:r>
                    </m:oMath>
                  </m:oMathPara>
                </a14:m>
                <a:endParaRPr lang="en-AU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914126"/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FF4BB5-7B09-4360-B8F9-B612CFC0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78" y="1531806"/>
                <a:ext cx="983302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6F117B6-2005-4264-BB64-6CDA37C71DC8}"/>
              </a:ext>
            </a:extLst>
          </p:cNvPr>
          <p:cNvSpPr/>
          <p:nvPr/>
        </p:nvSpPr>
        <p:spPr>
          <a:xfrm>
            <a:off x="9409668" y="830367"/>
            <a:ext cx="2755055" cy="2266681"/>
          </a:xfrm>
          <a:prstGeom prst="cloudCallout">
            <a:avLst>
              <a:gd name="adj1" fmla="val -95599"/>
              <a:gd name="adj2" fmla="val -5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What is the first thing that is happening to x?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029FA4-4FC5-4937-A3EF-F20A02E0139B}"/>
              </a:ext>
            </a:extLst>
          </p:cNvPr>
          <p:cNvSpPr/>
          <p:nvPr/>
        </p:nvSpPr>
        <p:spPr>
          <a:xfrm>
            <a:off x="3269404" y="4218938"/>
            <a:ext cx="1294325" cy="9659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0802AE-F875-46D3-B126-FB7CFFD83A95}"/>
              </a:ext>
            </a:extLst>
          </p:cNvPr>
          <p:cNvSpPr/>
          <p:nvPr/>
        </p:nvSpPr>
        <p:spPr>
          <a:xfrm>
            <a:off x="5446161" y="4218939"/>
            <a:ext cx="1824174" cy="9659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85E31-5818-476A-A0C5-DC5D52508380}"/>
              </a:ext>
            </a:extLst>
          </p:cNvPr>
          <p:cNvSpPr/>
          <p:nvPr/>
        </p:nvSpPr>
        <p:spPr>
          <a:xfrm>
            <a:off x="8065770" y="4218937"/>
            <a:ext cx="2436947" cy="9659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7B5DBA03-E2F0-4A6D-A802-6628A606AED8}"/>
              </a:ext>
            </a:extLst>
          </p:cNvPr>
          <p:cNvSpPr/>
          <p:nvPr/>
        </p:nvSpPr>
        <p:spPr>
          <a:xfrm>
            <a:off x="4240671" y="3645829"/>
            <a:ext cx="1947435" cy="463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52767076-A302-4E16-977B-9DF083B80E98}"/>
              </a:ext>
            </a:extLst>
          </p:cNvPr>
          <p:cNvSpPr/>
          <p:nvPr/>
        </p:nvSpPr>
        <p:spPr>
          <a:xfrm>
            <a:off x="6664011" y="3645828"/>
            <a:ext cx="1947435" cy="463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5D46BA-FC47-411B-9B42-0444AF8ECB96}"/>
                  </a:ext>
                </a:extLst>
              </p:cNvPr>
              <p:cNvSpPr/>
              <p:nvPr/>
            </p:nvSpPr>
            <p:spPr>
              <a:xfrm>
                <a:off x="3615571" y="4347951"/>
                <a:ext cx="59663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AU" sz="4000" b="1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5D46BA-FC47-411B-9B42-0444AF8EC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71" y="4347951"/>
                <a:ext cx="59663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6C639F-33BF-47CA-8472-791289AB4F92}"/>
                  </a:ext>
                </a:extLst>
              </p:cNvPr>
              <p:cNvSpPr/>
              <p:nvPr/>
            </p:nvSpPr>
            <p:spPr>
              <a:xfrm>
                <a:off x="4613127" y="2975619"/>
                <a:ext cx="98937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sz="4000" b="1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6C639F-33BF-47CA-8472-791289AB4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27" y="2975619"/>
                <a:ext cx="98937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580D01-B3DA-40AF-8F52-3B1A05A1F1EE}"/>
                  </a:ext>
                </a:extLst>
              </p:cNvPr>
              <p:cNvSpPr/>
              <p:nvPr/>
            </p:nvSpPr>
            <p:spPr>
              <a:xfrm>
                <a:off x="5557779" y="4342843"/>
                <a:ext cx="151394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40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sz="4000" b="1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580D01-B3DA-40AF-8F52-3B1A05A1F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779" y="4342843"/>
                <a:ext cx="151394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E63E79-E6FC-4EE7-903D-BE700E9E3CC3}"/>
                  </a:ext>
                </a:extLst>
              </p:cNvPr>
              <p:cNvSpPr/>
              <p:nvPr/>
            </p:nvSpPr>
            <p:spPr>
              <a:xfrm>
                <a:off x="7189439" y="2962967"/>
                <a:ext cx="10873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4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AU" sz="4000" b="1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E63E79-E6FC-4EE7-903D-BE700E9E3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439" y="2962967"/>
                <a:ext cx="10873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486C2DE-43B6-40C3-9D3B-036AC6616B2B}"/>
                  </a:ext>
                </a:extLst>
              </p:cNvPr>
              <p:cNvSpPr/>
              <p:nvPr/>
            </p:nvSpPr>
            <p:spPr>
              <a:xfrm>
                <a:off x="8152767" y="4345506"/>
                <a:ext cx="2246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4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4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AU" sz="4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4000" b="1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486C2DE-43B6-40C3-9D3B-036AC6616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67" y="4345506"/>
                <a:ext cx="2246512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3EEB8AF-ACB8-4AB2-9EF2-627D93561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764874"/>
            <a:ext cx="1219200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2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7" grpId="0" animBg="1"/>
      <p:bldP spid="18" grpId="0" animBg="1"/>
      <p:bldP spid="8" grpId="0" animBg="1"/>
      <p:bldP spid="19" grpId="0" animBg="1"/>
      <p:bldP spid="21" grpId="0"/>
      <p:bldP spid="23" grpId="0"/>
      <p:bldP spid="24" grpId="0"/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5F500-61F1-47BF-9008-1578029B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71" y="0"/>
            <a:ext cx="5298884" cy="68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3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E63F813-0589-48FA-ABA1-513DE3A9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884" y="391785"/>
            <a:ext cx="8608358" cy="934739"/>
          </a:xfrm>
        </p:spPr>
        <p:txBody>
          <a:bodyPr>
            <a:normAutofit/>
          </a:bodyPr>
          <a:lstStyle/>
          <a:p>
            <a:pPr algn="r"/>
            <a:r>
              <a:rPr lang="en-AU" sz="5400" b="1" dirty="0">
                <a:solidFill>
                  <a:srgbClr val="FF5050"/>
                </a:solidFill>
                <a:latin typeface="Fragment Core" panose="02000504040000020003" pitchFamily="50" charset="0"/>
              </a:rPr>
              <a:t>Task</a:t>
            </a:r>
            <a:endParaRPr lang="en-US" sz="5400" b="1" dirty="0">
              <a:solidFill>
                <a:srgbClr val="FF5050"/>
              </a:solidFill>
              <a:latin typeface="Fragment Core" panose="02000504040000020003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072F1-5FA3-4B0E-898D-5C63BF9F33C2}"/>
                  </a:ext>
                </a:extLst>
              </p:cNvPr>
              <p:cNvSpPr txBox="1"/>
              <p:nvPr/>
            </p:nvSpPr>
            <p:spPr>
              <a:xfrm>
                <a:off x="573107" y="688239"/>
                <a:ext cx="9833022" cy="5135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126"/>
                <a:r>
                  <a:rPr lang="en-AU" sz="2800" dirty="0">
                    <a:solidFill>
                      <a:prstClr val="black"/>
                    </a:solidFill>
                    <a:latin typeface="Calibri" panose="020F0502020204030204"/>
                  </a:rPr>
                  <a:t>Using flow charts, build the following expressions:</a:t>
                </a:r>
              </a:p>
              <a:p>
                <a:pPr defTabSz="914126"/>
                <a:endParaRPr lang="en-AU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914126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−5</m:t>
                      </m:r>
                    </m:oMath>
                  </m:oMathPara>
                </a14:m>
                <a:endParaRPr lang="en-AU" sz="2800" i="1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914126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AU" sz="2800" i="1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914126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−8</m:t>
                      </m:r>
                    </m:oMath>
                  </m:oMathPara>
                </a14:m>
                <a:endParaRPr lang="en-AU" sz="2800" i="1" dirty="0">
                  <a:solidFill>
                    <a:prstClr val="black"/>
                  </a:solidFill>
                </a:endParaRPr>
              </a:p>
              <a:p>
                <a:pPr defTabSz="914126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+10)</m:t>
                      </m:r>
                    </m:oMath>
                  </m:oMathPara>
                </a14:m>
                <a:endParaRPr lang="en-AU" sz="2800" i="1" dirty="0">
                  <a:solidFill>
                    <a:prstClr val="black"/>
                  </a:solidFill>
                </a:endParaRPr>
              </a:p>
              <a:p>
                <a:pPr defTabSz="914126"/>
                <a:endParaRPr lang="en-AU" sz="2800" i="1" dirty="0">
                  <a:solidFill>
                    <a:prstClr val="black"/>
                  </a:solidFill>
                </a:endParaRPr>
              </a:p>
              <a:p>
                <a:pPr defTabSz="914126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AU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800" dirty="0">
                  <a:solidFill>
                    <a:prstClr val="black"/>
                  </a:solidFill>
                </a:endParaRPr>
              </a:p>
              <a:p>
                <a:pPr defTabSz="914126"/>
                <a:endParaRPr lang="en-AU" sz="2800" dirty="0">
                  <a:solidFill>
                    <a:prstClr val="black"/>
                  </a:solidFill>
                </a:endParaRPr>
              </a:p>
              <a:p>
                <a:pPr defTabSz="914126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en-AU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072F1-5FA3-4B0E-898D-5C63BF9F3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07" y="688239"/>
                <a:ext cx="9833022" cy="5135701"/>
              </a:xfrm>
              <a:prstGeom prst="rect">
                <a:avLst/>
              </a:prstGeom>
              <a:blipFill>
                <a:blip r:embed="rId3"/>
                <a:stretch>
                  <a:fillRect l="-1240" t="-11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06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D74F2-B876-437E-8AAB-833502FB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0" y="0"/>
            <a:ext cx="7824730" cy="6858000"/>
          </a:xfrm>
          <a:prstGeom prst="rect">
            <a:avLst/>
          </a:prstGeom>
        </p:spPr>
      </p:pic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E5B1E88C-DDB7-4F7D-9BDF-8468E17D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756" y="4860814"/>
            <a:ext cx="1433736" cy="143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946DD30-32C1-4CB3-A8C9-D63451ADE39F}"/>
              </a:ext>
            </a:extLst>
          </p:cNvPr>
          <p:cNvSpPr/>
          <p:nvPr/>
        </p:nvSpPr>
        <p:spPr>
          <a:xfrm>
            <a:off x="9519585" y="971072"/>
            <a:ext cx="2052228" cy="2052228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F0E65-23BC-4D2D-B94E-774762AE2B26}"/>
              </a:ext>
            </a:extLst>
          </p:cNvPr>
          <p:cNvSpPr txBox="1"/>
          <p:nvPr/>
        </p:nvSpPr>
        <p:spPr>
          <a:xfrm>
            <a:off x="9785715" y="46701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5 minutes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F03569-D412-4A0E-ADE0-C8112D39A553}"/>
              </a:ext>
            </a:extLst>
          </p:cNvPr>
          <p:cNvSpPr/>
          <p:nvPr/>
        </p:nvSpPr>
        <p:spPr>
          <a:xfrm>
            <a:off x="3876541" y="270456"/>
            <a:ext cx="553791" cy="553791"/>
          </a:xfrm>
          <a:prstGeom prst="rec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EF06C-E875-4013-B492-E91ED3992F77}"/>
              </a:ext>
            </a:extLst>
          </p:cNvPr>
          <p:cNvSpPr txBox="1"/>
          <p:nvPr/>
        </p:nvSpPr>
        <p:spPr>
          <a:xfrm>
            <a:off x="5963533" y="23947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763E77-7B2F-4B9D-8737-22AC178DE538}"/>
              </a:ext>
            </a:extLst>
          </p:cNvPr>
          <p:cNvSpPr/>
          <p:nvPr/>
        </p:nvSpPr>
        <p:spPr>
          <a:xfrm>
            <a:off x="976399" y="239472"/>
            <a:ext cx="393057" cy="553791"/>
          </a:xfrm>
          <a:prstGeom prst="rec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EA6E3-CDDC-4242-966A-A0020D14B08E}"/>
              </a:ext>
            </a:extLst>
          </p:cNvPr>
          <p:cNvSpPr/>
          <p:nvPr/>
        </p:nvSpPr>
        <p:spPr>
          <a:xfrm>
            <a:off x="155215" y="928681"/>
            <a:ext cx="393057" cy="553791"/>
          </a:xfrm>
          <a:prstGeom prst="rec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3F64A-6F01-4794-8A5A-530642F9973E}"/>
              </a:ext>
            </a:extLst>
          </p:cNvPr>
          <p:cNvSpPr/>
          <p:nvPr/>
        </p:nvSpPr>
        <p:spPr>
          <a:xfrm>
            <a:off x="1122359" y="2247361"/>
            <a:ext cx="459596" cy="553791"/>
          </a:xfrm>
          <a:prstGeom prst="rec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FB7C9-C944-43FE-BDCA-1E82E4C0D16E}"/>
              </a:ext>
            </a:extLst>
          </p:cNvPr>
          <p:cNvSpPr/>
          <p:nvPr/>
        </p:nvSpPr>
        <p:spPr>
          <a:xfrm>
            <a:off x="1021852" y="4852227"/>
            <a:ext cx="347604" cy="553791"/>
          </a:xfrm>
          <a:prstGeom prst="rec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455EE0-52CE-4C94-B30A-FC7DAF744C6D}"/>
              </a:ext>
            </a:extLst>
          </p:cNvPr>
          <p:cNvSpPr/>
          <p:nvPr/>
        </p:nvSpPr>
        <p:spPr>
          <a:xfrm>
            <a:off x="825324" y="6115317"/>
            <a:ext cx="347604" cy="553791"/>
          </a:xfrm>
          <a:prstGeom prst="rec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AF6786-774F-430F-91CB-C95319763499}"/>
              </a:ext>
            </a:extLst>
          </p:cNvPr>
          <p:cNvSpPr/>
          <p:nvPr/>
        </p:nvSpPr>
        <p:spPr>
          <a:xfrm>
            <a:off x="3924563" y="2182033"/>
            <a:ext cx="337247" cy="553791"/>
          </a:xfrm>
          <a:prstGeom prst="rec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5F548-1065-494A-9DBE-A3FF5DEB66EB}"/>
              </a:ext>
            </a:extLst>
          </p:cNvPr>
          <p:cNvSpPr/>
          <p:nvPr/>
        </p:nvSpPr>
        <p:spPr>
          <a:xfrm>
            <a:off x="4730588" y="4138410"/>
            <a:ext cx="393057" cy="553791"/>
          </a:xfrm>
          <a:prstGeom prst="rec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B3402F-9748-4949-BE00-09202529EBC5}"/>
              </a:ext>
            </a:extLst>
          </p:cNvPr>
          <p:cNvSpPr/>
          <p:nvPr/>
        </p:nvSpPr>
        <p:spPr>
          <a:xfrm>
            <a:off x="3868753" y="5406018"/>
            <a:ext cx="393057" cy="553791"/>
          </a:xfrm>
          <a:prstGeom prst="rect">
            <a:avLst/>
          </a:prstGeom>
          <a:solidFill>
            <a:srgbClr val="CC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20EF7-AAA6-4F62-A70D-ED05AB1A9B59}"/>
              </a:ext>
            </a:extLst>
          </p:cNvPr>
          <p:cNvSpPr txBox="1"/>
          <p:nvPr/>
        </p:nvSpPr>
        <p:spPr>
          <a:xfrm>
            <a:off x="1940111" y="20848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D08A0E-AFC4-4BB7-8A34-D69FE2090D84}"/>
              </a:ext>
            </a:extLst>
          </p:cNvPr>
          <p:cNvSpPr txBox="1"/>
          <p:nvPr/>
        </p:nvSpPr>
        <p:spPr>
          <a:xfrm>
            <a:off x="1741893" y="88353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5B13C-DE36-4948-AB39-E4C3E2E6F474}"/>
              </a:ext>
            </a:extLst>
          </p:cNvPr>
          <p:cNvSpPr txBox="1"/>
          <p:nvPr/>
        </p:nvSpPr>
        <p:spPr>
          <a:xfrm>
            <a:off x="2083249" y="218203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132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0F94A-37E8-4CF2-B249-FBC88150D676}"/>
              </a:ext>
            </a:extLst>
          </p:cNvPr>
          <p:cNvSpPr txBox="1"/>
          <p:nvPr/>
        </p:nvSpPr>
        <p:spPr>
          <a:xfrm>
            <a:off x="2082142" y="474063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F917D-1AA9-4A2F-96EA-016E9D6A2CF5}"/>
              </a:ext>
            </a:extLst>
          </p:cNvPr>
          <p:cNvSpPr txBox="1"/>
          <p:nvPr/>
        </p:nvSpPr>
        <p:spPr>
          <a:xfrm>
            <a:off x="1637697" y="6002162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FCCDAC-A712-4FC4-9C74-0864FFA3307E}"/>
              </a:ext>
            </a:extLst>
          </p:cNvPr>
          <p:cNvSpPr txBox="1"/>
          <p:nvPr/>
        </p:nvSpPr>
        <p:spPr>
          <a:xfrm>
            <a:off x="5340474" y="216654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796B8-7063-4B8C-A24B-244E89C88E8B}"/>
              </a:ext>
            </a:extLst>
          </p:cNvPr>
          <p:cNvSpPr txBox="1"/>
          <p:nvPr/>
        </p:nvSpPr>
        <p:spPr>
          <a:xfrm>
            <a:off x="5544405" y="410668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39761F-5638-45D1-B995-0D3695EA1238}"/>
              </a:ext>
            </a:extLst>
          </p:cNvPr>
          <p:cNvSpPr txBox="1"/>
          <p:nvPr/>
        </p:nvSpPr>
        <p:spPr>
          <a:xfrm>
            <a:off x="5241701" y="5406018"/>
            <a:ext cx="646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9650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1589" y="791805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88" y="-46627"/>
            <a:ext cx="575914" cy="83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24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847528" y="1298662"/>
            <a:ext cx="0" cy="5559338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7502" y="69868"/>
            <a:ext cx="748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AU" sz="4000" b="1" dirty="0">
                <a:solidFill>
                  <a:srgbClr val="FF5050"/>
                </a:solidFill>
                <a:latin typeface="Fragment Core" panose="02000504040000020003" pitchFamily="50" charset="0"/>
              </a:rPr>
              <a:t>Introduction to Solving Equations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54962" y="137990"/>
            <a:ext cx="926857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Date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596572"/>
            <a:ext cx="1845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3200" b="1" dirty="0">
                <a:solidFill>
                  <a:prstClr val="black"/>
                </a:solidFill>
                <a:latin typeface="Fragment Core" panose="02000504040000020003" pitchFamily="50" charset="0"/>
              </a:rPr>
              <a:t>How do we solve an equation?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1345" y="777754"/>
            <a:ext cx="106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EQ – </a:t>
            </a:r>
            <a:r>
              <a:rPr lang="en-US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How do we solve linear equations? </a:t>
            </a:r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73465" y="1580871"/>
            <a:ext cx="7273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800" b="1" dirty="0">
                <a:solidFill>
                  <a:prstClr val="black"/>
                </a:solidFill>
                <a:latin typeface="Calibri" panose="020F0502020204030204"/>
              </a:rPr>
              <a:t>Solving</a:t>
            </a:r>
            <a:r>
              <a:rPr lang="en-AU" sz="2800" dirty="0">
                <a:solidFill>
                  <a:prstClr val="black"/>
                </a:solidFill>
                <a:latin typeface="Calibri" panose="020F0502020204030204"/>
              </a:rPr>
              <a:t> an equation means finding the values of any variable to make the equation true. </a:t>
            </a:r>
          </a:p>
          <a:p>
            <a:pPr defTabSz="914126"/>
            <a:endParaRPr lang="en-AU" sz="28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126"/>
            <a:r>
              <a:rPr lang="en-AU" sz="2800" dirty="0">
                <a:solidFill>
                  <a:prstClr val="black"/>
                </a:solidFill>
                <a:latin typeface="Calibri" panose="020F0502020204030204"/>
              </a:rPr>
              <a:t>An </a:t>
            </a:r>
            <a:r>
              <a:rPr lang="en-AU" sz="2800" b="1" dirty="0">
                <a:solidFill>
                  <a:prstClr val="black"/>
                </a:solidFill>
                <a:latin typeface="Calibri" panose="020F0502020204030204"/>
              </a:rPr>
              <a:t>unknown</a:t>
            </a:r>
            <a:r>
              <a:rPr lang="en-AU" sz="2800" dirty="0">
                <a:solidFill>
                  <a:prstClr val="black"/>
                </a:solidFill>
                <a:latin typeface="Calibri" panose="020F0502020204030204"/>
              </a:rPr>
              <a:t> in an equation, is a variable whose value needs to be founds in order to make the equation true </a:t>
            </a:r>
          </a:p>
          <a:p>
            <a:pPr defTabSz="914126"/>
            <a:endParaRPr lang="en-AU" sz="28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126"/>
            <a:r>
              <a:rPr lang="en-AU" sz="2800" dirty="0">
                <a:solidFill>
                  <a:prstClr val="black"/>
                </a:solidFill>
                <a:latin typeface="Calibri" panose="020F0502020204030204"/>
              </a:rPr>
              <a:t>One methods of solving equations is by </a:t>
            </a:r>
            <a:r>
              <a:rPr lang="en-AU" sz="2800" b="1" dirty="0">
                <a:solidFill>
                  <a:prstClr val="black"/>
                </a:solidFill>
                <a:latin typeface="Calibri" panose="020F0502020204030204"/>
              </a:rPr>
              <a:t>inspection or trial and error.</a:t>
            </a:r>
            <a:endParaRPr lang="en-US" sz="2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753F7B-0DF6-4B46-B9CC-2218E2961FD5}"/>
              </a:ext>
            </a:extLst>
          </p:cNvPr>
          <p:cNvCxnSpPr>
            <a:cxnSpLocks/>
          </p:cNvCxnSpPr>
          <p:nvPr/>
        </p:nvCxnSpPr>
        <p:spPr>
          <a:xfrm>
            <a:off x="1589" y="1298662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AEEEB11-004B-4DC1-B353-6079B90E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556" y="1805519"/>
            <a:ext cx="2786858" cy="49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D1CEC1C5-1BF6-46EB-A85B-67385FFE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6" y="404664"/>
            <a:ext cx="8608358" cy="1293028"/>
          </a:xfrm>
        </p:spPr>
        <p:txBody>
          <a:bodyPr>
            <a:normAutofit/>
          </a:bodyPr>
          <a:lstStyle/>
          <a:p>
            <a:pPr algn="r"/>
            <a:r>
              <a:rPr lang="en-AU" sz="5400" b="1" dirty="0">
                <a:solidFill>
                  <a:srgbClr val="FF5050"/>
                </a:solidFill>
                <a:latin typeface="Fragment Core" panose="02000504040000020003" pitchFamily="50" charset="0"/>
              </a:rPr>
              <a:t>Think – Pair - Share</a:t>
            </a:r>
            <a:endParaRPr lang="en-US" sz="5400" b="1" dirty="0">
              <a:solidFill>
                <a:srgbClr val="FF5050"/>
              </a:solidFill>
              <a:latin typeface="Fragment Core" panose="02000504040000020003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F2431-D2BB-4D7F-A12B-41509C57966D}"/>
              </a:ext>
            </a:extLst>
          </p:cNvPr>
          <p:cNvSpPr txBox="1"/>
          <p:nvPr/>
        </p:nvSpPr>
        <p:spPr>
          <a:xfrm>
            <a:off x="460198" y="1625948"/>
            <a:ext cx="727356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800" dirty="0">
                <a:solidFill>
                  <a:prstClr val="black"/>
                </a:solidFill>
                <a:latin typeface="Calibri" panose="020F0502020204030204"/>
              </a:rPr>
              <a:t>How did you solve the following equations?</a:t>
            </a:r>
          </a:p>
          <a:p>
            <a:pPr defTabSz="914126"/>
            <a:endParaRPr lang="en-AU" sz="28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126"/>
            <a:r>
              <a:rPr lang="en-AU" sz="3600" dirty="0">
                <a:solidFill>
                  <a:prstClr val="black"/>
                </a:solidFill>
                <a:latin typeface="Calibri" panose="020F0502020204030204"/>
              </a:rPr>
              <a:t>____ + 6 = 10</a:t>
            </a:r>
          </a:p>
          <a:p>
            <a:pPr algn="ctr" defTabSz="914126"/>
            <a:endParaRPr lang="en-AU" sz="36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126"/>
            <a:endParaRPr lang="en-AU" sz="36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126"/>
            <a:r>
              <a:rPr lang="en-AU" sz="3600" dirty="0">
                <a:solidFill>
                  <a:prstClr val="black"/>
                </a:solidFill>
                <a:latin typeface="Calibri" panose="020F0502020204030204"/>
              </a:rPr>
              <a:t>5 x ____ = 25 </a:t>
            </a:r>
          </a:p>
          <a:p>
            <a:pPr defTabSz="914126"/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126"/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Write down the method you used to solve the following equations. </a:t>
            </a:r>
          </a:p>
        </p:txBody>
      </p:sp>
    </p:spTree>
    <p:extLst>
      <p:ext uri="{BB962C8B-B14F-4D97-AF65-F5344CB8AC3E}">
        <p14:creationId xmlns:p14="http://schemas.microsoft.com/office/powerpoint/2010/main" val="24298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C907EEF-02CB-44F7-92A3-CE9CC7A2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6" y="404664"/>
            <a:ext cx="8608358" cy="883223"/>
          </a:xfrm>
        </p:spPr>
        <p:txBody>
          <a:bodyPr>
            <a:normAutofit fontScale="90000"/>
          </a:bodyPr>
          <a:lstStyle/>
          <a:p>
            <a:pPr algn="r"/>
            <a:r>
              <a:rPr lang="en-AU" sz="5400" b="1" dirty="0">
                <a:solidFill>
                  <a:srgbClr val="FF5050"/>
                </a:solidFill>
                <a:latin typeface="Fragment Core" panose="02000504040000020003" pitchFamily="50" charset="0"/>
              </a:rPr>
              <a:t>Practice</a:t>
            </a:r>
            <a:endParaRPr lang="en-US" sz="5400" b="1" dirty="0">
              <a:solidFill>
                <a:srgbClr val="FF5050"/>
              </a:solidFill>
              <a:latin typeface="Fragment Core" panose="02000504040000020003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18ADD-158F-48FF-A8F3-01BC2389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771"/>
            <a:ext cx="10650828" cy="30516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9BF25A-30CE-475B-984F-5238C97AFC30}"/>
              </a:ext>
            </a:extLst>
          </p:cNvPr>
          <p:cNvSpPr/>
          <p:nvPr/>
        </p:nvSpPr>
        <p:spPr>
          <a:xfrm>
            <a:off x="499496" y="40466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126"/>
            <a:r>
              <a:rPr lang="en-US" sz="2800" b="1" dirty="0">
                <a:solidFill>
                  <a:srgbClr val="7030A0"/>
                </a:solidFill>
              </a:rPr>
              <a:t>Use the method you used just then to solve the following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B8FA0-44E4-477D-9A62-5B0DF694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40" y="5364483"/>
            <a:ext cx="8718997" cy="14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B21D3A-F407-4C51-83DD-2E1A351CC5DD}"/>
              </a:ext>
            </a:extLst>
          </p:cNvPr>
          <p:cNvSpPr/>
          <p:nvPr/>
        </p:nvSpPr>
        <p:spPr>
          <a:xfrm>
            <a:off x="402904" y="49121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126"/>
            <a:r>
              <a:rPr lang="en-US" sz="2800" b="1" dirty="0">
                <a:solidFill>
                  <a:srgbClr val="7030A0"/>
                </a:solidFill>
              </a:rPr>
              <a:t>Challenge Questions</a:t>
            </a:r>
          </a:p>
        </p:txBody>
      </p:sp>
    </p:spTree>
    <p:extLst>
      <p:ext uri="{BB962C8B-B14F-4D97-AF65-F5344CB8AC3E}">
        <p14:creationId xmlns:p14="http://schemas.microsoft.com/office/powerpoint/2010/main" val="60021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1BAEB-2C60-46EF-ABDD-0FF6DC1AF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324"/>
            <a:ext cx="10197839" cy="31138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1B8685-84DF-4D3E-A8DF-DA2BC32B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6" y="404664"/>
            <a:ext cx="8608358" cy="1018451"/>
          </a:xfrm>
        </p:spPr>
        <p:txBody>
          <a:bodyPr>
            <a:normAutofit/>
          </a:bodyPr>
          <a:lstStyle/>
          <a:p>
            <a:pPr algn="r"/>
            <a:r>
              <a:rPr lang="en-AU" sz="5400" b="1" dirty="0">
                <a:solidFill>
                  <a:srgbClr val="FF5050"/>
                </a:solidFill>
                <a:latin typeface="Fragment Core" panose="02000504040000020003" pitchFamily="50" charset="0"/>
              </a:rPr>
              <a:t>Some more Practice</a:t>
            </a:r>
            <a:endParaRPr lang="en-US" sz="5400" b="1" dirty="0">
              <a:solidFill>
                <a:srgbClr val="FF5050"/>
              </a:solidFill>
              <a:latin typeface="Fragment Core" panose="02000504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4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1589" y="791805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88" y="-46627"/>
            <a:ext cx="575914" cy="83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24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847528" y="1298662"/>
            <a:ext cx="0" cy="5559338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7502" y="69868"/>
            <a:ext cx="748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AU" sz="4000" b="1" dirty="0">
                <a:solidFill>
                  <a:srgbClr val="FF5050"/>
                </a:solidFill>
                <a:latin typeface="Fragment Core" panose="02000504040000020003" pitchFamily="50" charset="0"/>
              </a:rPr>
              <a:t>Introduction to Solving Equations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54962" y="137990"/>
            <a:ext cx="926857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Date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596572"/>
            <a:ext cx="1845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3200" b="1" dirty="0">
                <a:solidFill>
                  <a:prstClr val="black"/>
                </a:solidFill>
                <a:latin typeface="Fragment Core" panose="02000504040000020003" pitchFamily="50" charset="0"/>
              </a:rPr>
              <a:t>How do we solve an equation?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1345" y="777754"/>
            <a:ext cx="106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EQ – </a:t>
            </a:r>
            <a:r>
              <a:rPr lang="en-US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How do we solve linear equations? </a:t>
            </a:r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70910" y="1596572"/>
            <a:ext cx="7273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800" dirty="0">
                <a:solidFill>
                  <a:prstClr val="black"/>
                </a:solidFill>
                <a:latin typeface="Calibri" panose="020F0502020204030204"/>
              </a:rPr>
              <a:t>What happens if we get given an equation like this:</a:t>
            </a: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753F7B-0DF6-4B46-B9CC-2218E2961FD5}"/>
              </a:ext>
            </a:extLst>
          </p:cNvPr>
          <p:cNvCxnSpPr>
            <a:cxnSpLocks/>
          </p:cNvCxnSpPr>
          <p:nvPr/>
        </p:nvCxnSpPr>
        <p:spPr>
          <a:xfrm>
            <a:off x="1589" y="1298662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82724-CD8E-4AF6-9BEA-40387EF39833}"/>
                  </a:ext>
                </a:extLst>
              </p:cNvPr>
              <p:cNvSpPr txBox="1"/>
              <p:nvPr/>
            </p:nvSpPr>
            <p:spPr>
              <a:xfrm>
                <a:off x="3896953" y="2966177"/>
                <a:ext cx="562147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r>
                            <a:rPr lang="en-AU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AU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AU" sz="4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AU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4800" b="0" i="1" smtClean="0">
                          <a:latin typeface="Cambria Math" panose="020405030504060302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AU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U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4800" b="0" i="1" smtClean="0">
                          <a:latin typeface="Cambria Math" panose="02040503050406030204" pitchFamily="18" charset="0"/>
                        </a:rPr>
                        <m:t>−7)</m:t>
                      </m:r>
                    </m:oMath>
                  </m:oMathPara>
                </a14:m>
                <a:endParaRPr lang="en-AU" sz="4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82724-CD8E-4AF6-9BEA-40387EF39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53" y="2966177"/>
                <a:ext cx="5621475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87711C0-1A43-4C5A-9658-B2B0EB4EE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12" y="4674388"/>
            <a:ext cx="3048000" cy="209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8735AA-A6CC-4E82-AAE0-3B0AB342D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70" y="4472110"/>
            <a:ext cx="4000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1589" y="791805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88" y="-46627"/>
            <a:ext cx="575914" cy="83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24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847528" y="1298662"/>
            <a:ext cx="0" cy="5559338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7502" y="69868"/>
            <a:ext cx="748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AU" sz="4000" b="1" dirty="0">
                <a:solidFill>
                  <a:srgbClr val="FF5050"/>
                </a:solidFill>
                <a:latin typeface="Fragment Core" panose="02000504040000020003" pitchFamily="50" charset="0"/>
              </a:rPr>
              <a:t>Introduction to Solving Equations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54962" y="137990"/>
            <a:ext cx="926857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Date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596572"/>
            <a:ext cx="1845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3200" b="1" dirty="0">
                <a:solidFill>
                  <a:prstClr val="black"/>
                </a:solidFill>
                <a:latin typeface="Fragment Core" panose="02000504040000020003" pitchFamily="50" charset="0"/>
              </a:rPr>
              <a:t>How do we solve an equation?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1345" y="777754"/>
            <a:ext cx="106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EQ – </a:t>
            </a:r>
            <a:r>
              <a:rPr lang="en-US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How do we solve linear equations? </a:t>
            </a:r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753F7B-0DF6-4B46-B9CC-2218E2961FD5}"/>
              </a:ext>
            </a:extLst>
          </p:cNvPr>
          <p:cNvCxnSpPr>
            <a:cxnSpLocks/>
          </p:cNvCxnSpPr>
          <p:nvPr/>
        </p:nvCxnSpPr>
        <p:spPr>
          <a:xfrm>
            <a:off x="1589" y="1298662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7A3DF48-CB73-444B-811E-BBFCA7995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"/>
          <a:stretch/>
        </p:blipFill>
        <p:spPr>
          <a:xfrm>
            <a:off x="1968582" y="1315025"/>
            <a:ext cx="8706153" cy="2935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CFDFB-99BD-4809-BAD2-5CFE30844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6" y="3724467"/>
            <a:ext cx="2344820" cy="31335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7F5F1A-D525-4E79-BE6B-60F85FF73A28}"/>
              </a:ext>
            </a:extLst>
          </p:cNvPr>
          <p:cNvSpPr txBox="1"/>
          <p:nvPr/>
        </p:nvSpPr>
        <p:spPr>
          <a:xfrm>
            <a:off x="2551874" y="4958200"/>
            <a:ext cx="6525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000" b="1" dirty="0">
                <a:solidFill>
                  <a:srgbClr val="0070C0"/>
                </a:solidFill>
                <a:latin typeface="Fragment Core" panose="02000504040000020003" pitchFamily="50" charset="0"/>
              </a:rPr>
              <a:t>It’s called Backtracking</a:t>
            </a:r>
          </a:p>
        </p:txBody>
      </p:sp>
    </p:spTree>
    <p:extLst>
      <p:ext uri="{BB962C8B-B14F-4D97-AF65-F5344CB8AC3E}">
        <p14:creationId xmlns:p14="http://schemas.microsoft.com/office/powerpoint/2010/main" val="226936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1589" y="791805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88" y="-46627"/>
            <a:ext cx="575914" cy="83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24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  <a:p>
            <a:pPr defTabSz="914126"/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944119" y="1298662"/>
            <a:ext cx="0" cy="5559338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7502" y="69868"/>
            <a:ext cx="748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AU" sz="4000" b="1" dirty="0">
                <a:solidFill>
                  <a:srgbClr val="FF5050"/>
                </a:solidFill>
                <a:latin typeface="Fragment Core" panose="02000504040000020003" pitchFamily="50" charset="0"/>
              </a:rPr>
              <a:t>Introduction to Solving Equations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54962" y="137990"/>
            <a:ext cx="926857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Date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1596572"/>
            <a:ext cx="2002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3200" b="1" dirty="0">
                <a:solidFill>
                  <a:prstClr val="black"/>
                </a:solidFill>
                <a:latin typeface="Fragment Core" panose="02000504040000020003" pitchFamily="50" charset="0"/>
              </a:rPr>
              <a:t>How do we build equations?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1345" y="777754"/>
            <a:ext cx="1060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EQ – </a:t>
            </a:r>
            <a:r>
              <a:rPr lang="en-US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How do we solve linear equations? </a:t>
            </a:r>
            <a:r>
              <a:rPr lang="en-AU" sz="2800" b="1" dirty="0">
                <a:solidFill>
                  <a:srgbClr val="FF5050"/>
                </a:solidFill>
                <a:latin typeface="Fragment Core" panose="02000504040000020003" pitchFamily="50" charset="0"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753F7B-0DF6-4B46-B9CC-2218E2961FD5}"/>
              </a:ext>
            </a:extLst>
          </p:cNvPr>
          <p:cNvCxnSpPr>
            <a:cxnSpLocks/>
          </p:cNvCxnSpPr>
          <p:nvPr/>
        </p:nvCxnSpPr>
        <p:spPr>
          <a:xfrm>
            <a:off x="1589" y="1298662"/>
            <a:ext cx="12188825" cy="0"/>
          </a:xfrm>
          <a:prstGeom prst="line">
            <a:avLst/>
          </a:prstGeom>
          <a:ln w="28575">
            <a:solidFill>
              <a:srgbClr val="7C7F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FF4BB5-7B09-4360-B8F9-B612CFC0A4BD}"/>
                  </a:ext>
                </a:extLst>
              </p:cNvPr>
              <p:cNvSpPr txBox="1"/>
              <p:nvPr/>
            </p:nvSpPr>
            <p:spPr>
              <a:xfrm>
                <a:off x="2054178" y="1531806"/>
                <a:ext cx="983302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126"/>
                <a:r>
                  <a:rPr lang="en-AU" sz="2800" dirty="0">
                    <a:solidFill>
                      <a:prstClr val="black"/>
                    </a:solidFill>
                    <a:latin typeface="Calibri" panose="020F0502020204030204"/>
                  </a:rPr>
                  <a:t>Before we can backtrack to solve equations we need to know the order in which they were built.</a:t>
                </a:r>
              </a:p>
              <a:p>
                <a:pPr defTabSz="914126"/>
                <a:endParaRPr lang="en-AU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914126"/>
                <a:r>
                  <a:rPr lang="en-AU" sz="2800" dirty="0">
                    <a:solidFill>
                      <a:prstClr val="black"/>
                    </a:solidFill>
                    <a:latin typeface="Calibri" panose="020F0502020204030204"/>
                  </a:rPr>
                  <a:t>We are going to use flowcharts to build expressions:</a:t>
                </a:r>
              </a:p>
              <a:p>
                <a:pPr defTabSz="914126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AU" sz="4400" dirty="0">
                  <a:solidFill>
                    <a:prstClr val="black"/>
                  </a:solidFill>
                </a:endParaRPr>
              </a:p>
              <a:p>
                <a:pPr defTabSz="914126"/>
                <a:endParaRPr lang="en-AU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914126"/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FF4BB5-7B09-4360-B8F9-B612CFC0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78" y="1531806"/>
                <a:ext cx="9833022" cy="3354765"/>
              </a:xfrm>
              <a:prstGeom prst="rect">
                <a:avLst/>
              </a:prstGeom>
              <a:blipFill>
                <a:blip r:embed="rId3"/>
                <a:stretch>
                  <a:fillRect l="-1302" t="-16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6F117B6-2005-4264-BB64-6CDA37C71DC8}"/>
              </a:ext>
            </a:extLst>
          </p:cNvPr>
          <p:cNvSpPr/>
          <p:nvPr/>
        </p:nvSpPr>
        <p:spPr>
          <a:xfrm>
            <a:off x="9421442" y="2723883"/>
            <a:ext cx="2755055" cy="2266681"/>
          </a:xfrm>
          <a:prstGeom prst="cloudCallout">
            <a:avLst>
              <a:gd name="adj1" fmla="val -99339"/>
              <a:gd name="adj2" fmla="val -5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What is the first thing that is happening to x?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029FA4-4FC5-4937-A3EF-F20A02E0139B}"/>
              </a:ext>
            </a:extLst>
          </p:cNvPr>
          <p:cNvSpPr/>
          <p:nvPr/>
        </p:nvSpPr>
        <p:spPr>
          <a:xfrm>
            <a:off x="3050654" y="5512157"/>
            <a:ext cx="1294325" cy="9659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0802AE-F875-46D3-B126-FB7CFFD83A95}"/>
              </a:ext>
            </a:extLst>
          </p:cNvPr>
          <p:cNvSpPr/>
          <p:nvPr/>
        </p:nvSpPr>
        <p:spPr>
          <a:xfrm>
            <a:off x="5448837" y="5512158"/>
            <a:ext cx="1294325" cy="9659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85E31-5818-476A-A0C5-DC5D52508380}"/>
              </a:ext>
            </a:extLst>
          </p:cNvPr>
          <p:cNvSpPr/>
          <p:nvPr/>
        </p:nvSpPr>
        <p:spPr>
          <a:xfrm>
            <a:off x="7847020" y="5512156"/>
            <a:ext cx="1947433" cy="9659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7B5DBA03-E2F0-4A6D-A802-6628A606AED8}"/>
              </a:ext>
            </a:extLst>
          </p:cNvPr>
          <p:cNvSpPr/>
          <p:nvPr/>
        </p:nvSpPr>
        <p:spPr>
          <a:xfrm>
            <a:off x="4021921" y="4939048"/>
            <a:ext cx="1947435" cy="463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52767076-A302-4E16-977B-9DF083B80E98}"/>
              </a:ext>
            </a:extLst>
          </p:cNvPr>
          <p:cNvSpPr/>
          <p:nvPr/>
        </p:nvSpPr>
        <p:spPr>
          <a:xfrm>
            <a:off x="6445261" y="4939047"/>
            <a:ext cx="1947435" cy="463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5D46BA-FC47-411B-9B42-0444AF8ECB96}"/>
                  </a:ext>
                </a:extLst>
              </p:cNvPr>
              <p:cNvSpPr/>
              <p:nvPr/>
            </p:nvSpPr>
            <p:spPr>
              <a:xfrm>
                <a:off x="3396821" y="5641170"/>
                <a:ext cx="59663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AU" sz="4000" b="1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5D46BA-FC47-411B-9B42-0444AF8EC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21" y="5641170"/>
                <a:ext cx="59663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6C639F-33BF-47CA-8472-791289AB4F92}"/>
                  </a:ext>
                </a:extLst>
              </p:cNvPr>
              <p:cNvSpPr/>
              <p:nvPr/>
            </p:nvSpPr>
            <p:spPr>
              <a:xfrm>
                <a:off x="4394377" y="4268838"/>
                <a:ext cx="10873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40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AU" sz="4000" b="1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6C639F-33BF-47CA-8472-791289AB4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377" y="4268838"/>
                <a:ext cx="108734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580D01-B3DA-40AF-8F52-3B1A05A1F1EE}"/>
                  </a:ext>
                </a:extLst>
              </p:cNvPr>
              <p:cNvSpPr/>
              <p:nvPr/>
            </p:nvSpPr>
            <p:spPr>
              <a:xfrm>
                <a:off x="5644593" y="5641170"/>
                <a:ext cx="90281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AU" sz="4000" b="1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580D01-B3DA-40AF-8F52-3B1A05A1F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93" y="5641170"/>
                <a:ext cx="90281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E63E79-E6FC-4EE7-903D-BE700E9E3CC3}"/>
                  </a:ext>
                </a:extLst>
              </p:cNvPr>
              <p:cNvSpPr/>
              <p:nvPr/>
            </p:nvSpPr>
            <p:spPr>
              <a:xfrm>
                <a:off x="6970689" y="4256186"/>
                <a:ext cx="98937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sz="4000" b="1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E63E79-E6FC-4EE7-903D-BE700E9E3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689" y="4256186"/>
                <a:ext cx="98937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486C2DE-43B6-40C3-9D3B-036AC6616B2B}"/>
                  </a:ext>
                </a:extLst>
              </p:cNvPr>
              <p:cNvSpPr/>
              <p:nvPr/>
            </p:nvSpPr>
            <p:spPr>
              <a:xfrm>
                <a:off x="7910679" y="5616149"/>
                <a:ext cx="18201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4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AU" sz="4000" b="1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486C2DE-43B6-40C3-9D3B-036AC6616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679" y="5616149"/>
                <a:ext cx="182011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11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7" grpId="0" animBg="1"/>
      <p:bldP spid="18" grpId="0" animBg="1"/>
      <p:bldP spid="8" grpId="0" animBg="1"/>
      <p:bldP spid="19" grpId="0" animBg="1"/>
      <p:bldP spid="21" grpId="0"/>
      <p:bldP spid="23" grpId="0"/>
      <p:bldP spid="24" grpId="0"/>
      <p:bldP spid="22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414</Words>
  <Application>Microsoft Office PowerPoint</Application>
  <PresentationFormat>Widescreen</PresentationFormat>
  <Paragraphs>105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Fragment Core</vt:lpstr>
      <vt:lpstr>Office Theme</vt:lpstr>
      <vt:lpstr>Linear Equations</vt:lpstr>
      <vt:lpstr>PowerPoint Presentation</vt:lpstr>
      <vt:lpstr>PowerPoint Presentation</vt:lpstr>
      <vt:lpstr>Think – Pair - Share</vt:lpstr>
      <vt:lpstr>Practice</vt:lpstr>
      <vt:lpstr>Some more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Nine Stretch</dc:creator>
  <cp:lastModifiedBy>Nine Stretch</cp:lastModifiedBy>
  <cp:revision>15</cp:revision>
  <dcterms:created xsi:type="dcterms:W3CDTF">2018-10-26T01:40:38Z</dcterms:created>
  <dcterms:modified xsi:type="dcterms:W3CDTF">2018-10-28T02:02:26Z</dcterms:modified>
</cp:coreProperties>
</file>